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D52"/>
    <a:srgbClr val="9E5E57"/>
    <a:srgbClr val="F29085"/>
    <a:srgbClr val="FFA59C"/>
    <a:srgbClr val="FF9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5"/>
    <p:restoredTop sz="95921"/>
  </p:normalViewPr>
  <p:slideViewPr>
    <p:cSldViewPr snapToGrid="0" snapToObjects="1">
      <p:cViewPr>
        <p:scale>
          <a:sx n="97" d="100"/>
          <a:sy n="97" d="100"/>
        </p:scale>
        <p:origin x="-110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EAD77-8E96-8345-AC28-5BDF1607A29B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94D8B-7CFB-1347-9E32-A37D0BE21BB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63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주차 발표 시작하겠습니다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강부터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강까지 강의를 맡았는데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사실 저는 그동안 인공지능쪽은 </a:t>
            </a:r>
            <a:r>
              <a:rPr kumimoji="1" lang="ko-KR" altLang="en-US" dirty="0" err="1"/>
              <a:t>이론공부를</a:t>
            </a:r>
            <a:r>
              <a:rPr kumimoji="1" lang="ko-KR" altLang="en-US" dirty="0"/>
              <a:t> 제대로 </a:t>
            </a:r>
            <a:r>
              <a:rPr kumimoji="1" lang="ko-KR" altLang="en-US" dirty="0" err="1"/>
              <a:t>해본적이</a:t>
            </a:r>
            <a:r>
              <a:rPr kumimoji="1" lang="ko-KR" altLang="en-US" dirty="0"/>
              <a:t> 없고 코딩으로만 조금씩 </a:t>
            </a:r>
            <a:r>
              <a:rPr kumimoji="1" lang="ko-KR" altLang="en-US" dirty="0" err="1"/>
              <a:t>접했었기</a:t>
            </a:r>
            <a:r>
              <a:rPr kumimoji="1" lang="ko-KR" altLang="en-US" dirty="0"/>
              <a:t> 때문에 아무래도 강의가 수학적으로 접근하는 부분이 많아서 어렵게 느껴지고 개념이 아직은 생소해서 다른 책이나 인터넷을 많이 참고했고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그래도 혹시 </a:t>
            </a:r>
            <a:r>
              <a:rPr kumimoji="1" lang="ko-KR" altLang="en-US" dirty="0" err="1"/>
              <a:t>발표중에</a:t>
            </a:r>
            <a:r>
              <a:rPr kumimoji="1" lang="ko-KR" altLang="en-US" dirty="0"/>
              <a:t> 조금 잘못된 부분이 있다면 중간에 알려주시면 좋겠다고 먼저 말씀드리고 싶습니다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강같은 경우는 저번 주제인 회귀에 대한 실습이어서 강의보다 잘 설명할 자신이 없어서 </a:t>
            </a:r>
            <a:r>
              <a:rPr kumimoji="1" lang="ko-KR" altLang="en-US" dirty="0" err="1"/>
              <a:t>코드리뷰는</a:t>
            </a:r>
            <a:r>
              <a:rPr kumimoji="1" lang="ko-KR" altLang="en-US" dirty="0"/>
              <a:t> 생략하고 분류파트부터 정리하여 발표를 진행하게 </a:t>
            </a:r>
            <a:r>
              <a:rPr kumimoji="1" lang="ko-KR" altLang="en-US" dirty="0" err="1"/>
              <a:t>된점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양해부탁드리고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분정도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소요될것</a:t>
            </a:r>
            <a:r>
              <a:rPr kumimoji="1" lang="ko-KR" altLang="en-US" dirty="0"/>
              <a:t>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 그럼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624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p.166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크로스 엔트로피는 서로 다른 두 확률 분포의 차이를 의미하는데요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 관점에서는 모델의 </a:t>
            </a:r>
            <a:r>
              <a:rPr kumimoji="1" lang="ko-KR" altLang="en-US" dirty="0" err="1"/>
              <a:t>예측값의</a:t>
            </a:r>
            <a:r>
              <a:rPr kumimoji="1" lang="ko-KR" altLang="en-US" dirty="0"/>
              <a:t> 확률과 </a:t>
            </a:r>
            <a:r>
              <a:rPr kumimoji="1" lang="ko-KR" altLang="en-US" dirty="0" err="1"/>
              <a:t>실제값</a:t>
            </a:r>
            <a:r>
              <a:rPr kumimoji="1" lang="ko-KR" altLang="en-US" dirty="0"/>
              <a:t> 확률의 차이를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즉 </a:t>
            </a:r>
            <a:r>
              <a:rPr kumimoji="1" lang="ko-KR" altLang="en-US" dirty="0" err="1"/>
              <a:t>예측값과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실제값의</a:t>
            </a:r>
            <a:r>
              <a:rPr kumimoji="1" lang="ko-KR" altLang="en-US" dirty="0"/>
              <a:t> 차이를 가장 </a:t>
            </a:r>
            <a:r>
              <a:rPr kumimoji="1" lang="ko-KR" altLang="en-US" dirty="0" err="1"/>
              <a:t>작게하는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구함으로써 최적의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방법이 바로 </a:t>
            </a:r>
            <a:r>
              <a:rPr kumimoji="1" lang="ko-KR" altLang="en-US" dirty="0" err="1"/>
              <a:t>크로스엔트로피입니다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가운데의 공식을 보시면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실제 데이터의 분포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q</a:t>
            </a:r>
            <a:r>
              <a:rPr kumimoji="1" lang="ko-KR" altLang="en-US" dirty="0"/>
              <a:t>는 모델의 </a:t>
            </a:r>
            <a:r>
              <a:rPr kumimoji="1" lang="ko-KR" altLang="en-US" dirty="0" err="1"/>
              <a:t>예측값의</a:t>
            </a:r>
            <a:r>
              <a:rPr kumimoji="1" lang="ko-KR" altLang="en-US" dirty="0"/>
              <a:t> 분포를 의미합니다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조금 극단적인 예시로 이해해 보자면 실제데이터가 </a:t>
            </a:r>
            <a:r>
              <a:rPr kumimoji="1" lang="en-US" altLang="ko-KR" dirty="0"/>
              <a:t>0,1</a:t>
            </a:r>
            <a:r>
              <a:rPr kumimoji="1" lang="ko-KR" altLang="en-US" dirty="0"/>
              <a:t>인데 모델이 </a:t>
            </a:r>
            <a:r>
              <a:rPr kumimoji="1" lang="en-US" altLang="ko-KR" dirty="0"/>
              <a:t>1,0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아예 다르게 예측한 경우 크로스엔트로피 공식에 의해 계산하면 무한대의 값이 나오는 것을 볼 수 있습니다</a:t>
            </a:r>
            <a:endParaRPr kumimoji="1" lang="en-US" altLang="ko-KR" dirty="0"/>
          </a:p>
          <a:p>
            <a:r>
              <a:rPr kumimoji="1" lang="ko-KR" altLang="en-US" dirty="0"/>
              <a:t>반면 실제데이터와 모델 </a:t>
            </a:r>
            <a:r>
              <a:rPr kumimoji="1" lang="ko-KR" altLang="en-US" dirty="0" err="1"/>
              <a:t>예측값이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0,1</a:t>
            </a:r>
            <a:r>
              <a:rPr kumimoji="1" lang="ko-KR" altLang="en-US" dirty="0"/>
              <a:t>로 동일한 경우에는 계산에 따라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이나오는</a:t>
            </a:r>
            <a:r>
              <a:rPr kumimoji="1" lang="ko-KR" altLang="en-US" dirty="0"/>
              <a:t>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경사하강법을 사용해서 크로스 엔트로피를 최저로 하는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찾도록 학습하면 최적의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찾게 되는 것입니다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314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입력을 받아서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출력하는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회귀모델을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케라스로</a:t>
            </a:r>
            <a:r>
              <a:rPr kumimoji="1" lang="ko-KR" altLang="en-US" dirty="0"/>
              <a:t> 구현해본 코드입니다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첫번째부터 보시면 먼저 라이브러리들을 </a:t>
            </a:r>
            <a:r>
              <a:rPr kumimoji="1" lang="ko-KR" altLang="en-US" dirty="0" err="1"/>
              <a:t>임포트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했구요</a:t>
            </a:r>
            <a:endParaRPr kumimoji="1" lang="en-US" altLang="ko-KR" dirty="0"/>
          </a:p>
          <a:p>
            <a:r>
              <a:rPr kumimoji="1" lang="ko-KR" altLang="en-US" dirty="0"/>
              <a:t>두번째는 주석에도 </a:t>
            </a:r>
            <a:r>
              <a:rPr kumimoji="1" lang="ko-KR" altLang="en-US" dirty="0" err="1"/>
              <a:t>적어놓았듯이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시그모이드함수</a:t>
            </a:r>
            <a:r>
              <a:rPr kumimoji="1" lang="ko-KR" altLang="en-US" dirty="0"/>
              <a:t> 형태를 갖는 간단한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회귀모델을</a:t>
            </a:r>
            <a:r>
              <a:rPr kumimoji="1" lang="ko-KR" altLang="en-US" dirty="0"/>
              <a:t> 만든 코드입니다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그다음은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에 학습을 위한 데이터를 생성한 코드이고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번의 반복학습을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 </a:t>
            </a:r>
            <a:r>
              <a:rPr kumimoji="1" lang="en-US" altLang="ko-KR" dirty="0"/>
              <a:t>-2,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-1.5,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이라는 결과값을 가지고 </a:t>
            </a:r>
            <a:r>
              <a:rPr kumimoji="1" lang="en-US" altLang="ko-KR" dirty="0"/>
              <a:t>1.25, 1.62, 2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이라는 결과값을 가지는 것을 볼 수 있는데요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889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예측값을</a:t>
            </a:r>
            <a:r>
              <a:rPr kumimoji="1" lang="ko-KR" altLang="en-US" dirty="0"/>
              <a:t> 확인하는 코드에서 순서대로 </a:t>
            </a:r>
            <a:r>
              <a:rPr kumimoji="1" lang="en-US" altLang="ko-KR" dirty="0"/>
              <a:t>-2,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-1.5,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1.25,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1.62,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입력했을 때 처음부터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번째까지는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보다 작고 </a:t>
            </a:r>
            <a:r>
              <a:rPr kumimoji="1" lang="en-US" altLang="ko-KR" dirty="0"/>
              <a:t>4</a:t>
            </a:r>
            <a:r>
              <a:rPr kumimoji="1" lang="ko-KR" altLang="en-US" dirty="0"/>
              <a:t>번째부터 </a:t>
            </a:r>
            <a:r>
              <a:rPr kumimoji="1" lang="ko-KR" altLang="en-US" dirty="0" err="1"/>
              <a:t>나머지값은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보다 큰 것을 확인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학습을 통해 구한 최적의 </a:t>
            </a:r>
            <a:r>
              <a:rPr kumimoji="1" lang="en-US" altLang="ko-KR" dirty="0" err="1"/>
              <a:t>w,b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get_weights</a:t>
            </a:r>
            <a:r>
              <a:rPr kumimoji="1" lang="en-US" altLang="ko-KR" dirty="0"/>
              <a:t>()</a:t>
            </a:r>
            <a:r>
              <a:rPr kumimoji="1" lang="ko-KR" altLang="en-US" dirty="0"/>
              <a:t>함수로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여기까지 </a:t>
            </a:r>
            <a:r>
              <a:rPr kumimoji="1" lang="ko-KR" altLang="en-US" dirty="0" err="1"/>
              <a:t>이진분류에</a:t>
            </a:r>
            <a:r>
              <a:rPr kumimoji="1" lang="ko-KR" altLang="en-US" dirty="0"/>
              <a:t> 대한 설명은 마치고 다음으로는 </a:t>
            </a:r>
            <a:r>
              <a:rPr kumimoji="1" lang="ko-KR" altLang="en-US" dirty="0" err="1"/>
              <a:t>다중분류를</a:t>
            </a:r>
            <a:r>
              <a:rPr kumimoji="1" lang="ko-KR" altLang="en-US" dirty="0"/>
              <a:t> 말씀드리겠습니다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75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다중분류는</a:t>
            </a:r>
            <a:r>
              <a:rPr kumimoji="1" lang="ko-KR" altLang="en-US" dirty="0"/>
              <a:t> 앞에서 잠시 소개했듯이 </a:t>
            </a:r>
            <a:r>
              <a:rPr kumimoji="1" lang="ko-KR" altLang="en-US" dirty="0" err="1"/>
              <a:t>두개이상의</a:t>
            </a:r>
            <a:r>
              <a:rPr kumimoji="1" lang="ko-KR" altLang="en-US" dirty="0"/>
              <a:t> 클래스 중 하나의 값으로 분류하는 것인데요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다양한 클래스를 분류하기 위해서 데이터를 매핑하는 방법으로 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인코딩을</a:t>
            </a:r>
            <a:r>
              <a:rPr kumimoji="1" lang="ko-KR" altLang="en-US" dirty="0"/>
              <a:t>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사람입장에서는 고양이는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강아지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사람 </a:t>
            </a:r>
            <a:r>
              <a:rPr kumimoji="1" lang="en-US" altLang="ko-KR" dirty="0"/>
              <a:t>2,</a:t>
            </a:r>
            <a:r>
              <a:rPr kumimoji="1" lang="ko-KR" altLang="en-US" dirty="0"/>
              <a:t> 앵무새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이렇게 데이터를 매핑하면 편하겠지만 컴퓨터는 </a:t>
            </a:r>
            <a:r>
              <a:rPr kumimoji="1" lang="ko-KR" altLang="en-US" dirty="0" err="1"/>
              <a:t>그럴수</a:t>
            </a:r>
            <a:r>
              <a:rPr kumimoji="1" lang="ko-KR" altLang="en-US" dirty="0"/>
              <a:t> 없으므로 각각 클래스를 이진수로 매핑을 해주는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들어 </a:t>
            </a:r>
            <a:r>
              <a:rPr kumimoji="1" lang="en-US" altLang="ko-KR" dirty="0"/>
              <a:t>[0,0,0,1]</a:t>
            </a:r>
            <a:r>
              <a:rPr kumimoji="1" lang="ko-KR" altLang="en-US" dirty="0"/>
              <a:t>이라는 벡터는 </a:t>
            </a:r>
            <a:r>
              <a:rPr kumimoji="1" lang="ko-KR" altLang="en-US" dirty="0" err="1"/>
              <a:t>앵무새란</a:t>
            </a:r>
            <a:r>
              <a:rPr kumimoji="1" lang="ko-KR" altLang="en-US" dirty="0"/>
              <a:t>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9050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다중분류의</a:t>
            </a:r>
            <a:r>
              <a:rPr kumimoji="1" lang="ko-KR" altLang="en-US" dirty="0"/>
              <a:t> 가설은 앞서 나온 </a:t>
            </a:r>
            <a:r>
              <a:rPr kumimoji="1" lang="ko-KR" altLang="en-US" dirty="0" err="1"/>
              <a:t>이진분류의</a:t>
            </a:r>
            <a:r>
              <a:rPr kumimoji="1" lang="ko-KR" altLang="en-US" dirty="0"/>
              <a:t> 가설을 수정하면 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값이 </a:t>
            </a:r>
            <a:r>
              <a:rPr kumimoji="1" lang="ko-KR" altLang="en-US" dirty="0" err="1"/>
              <a:t>여러개로</a:t>
            </a:r>
            <a:r>
              <a:rPr kumimoji="1" lang="ko-KR" altLang="en-US" dirty="0"/>
              <a:t> 나오기때문에 </a:t>
            </a:r>
            <a:r>
              <a:rPr kumimoji="1" lang="ko-KR" altLang="en-US" dirty="0" err="1"/>
              <a:t>시그모이드의</a:t>
            </a:r>
            <a:r>
              <a:rPr kumimoji="1" lang="ko-KR" altLang="en-US" dirty="0"/>
              <a:t> 변형인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함수를 사용합니다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세 개 이상의 정답지 중에서 고르는 문제가 있다고 할 때 만약에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사용해본다면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어쩌면 입력된 샘플 데이터에 대해서 각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정답지에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적용해볼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그렇게 한다면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첫번째가 정답일 확률은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두번째가 정답일 확률은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세번째가 정답일 확률은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출력을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얻게됩니다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 전체 확률의 합계가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되도록 해서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정답지에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걸친 확률로 바꿀 순 없을까라는 생각을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할수있게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하나의 샘플 데이터에 대한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예측값으로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가능한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정답지에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정답일 확률의 합이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되도록 구할 수 있도록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것이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소프트맥스함수입니다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공식을 보시면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벡터에서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원소를 </a:t>
            </a:r>
            <a:r>
              <a:rPr lang="en" altLang="ko-KR" dirty="0" err="1"/>
              <a:t>zi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클래스가 정답일 확률을 </a:t>
            </a:r>
            <a:r>
              <a:rPr lang="en" altLang="ko-KR" dirty="0"/>
              <a:t>pi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나타낸다고 하였을 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 </a:t>
            </a:r>
            <a:r>
              <a:rPr lang="en" altLang="ko-KR" dirty="0"/>
              <a:t>pi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다음과 같이 정의합니다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세개의 정답지 중 하나를 고른다고 하면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k=3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벡터 </a:t>
            </a:r>
            <a:r>
              <a:rPr lang="en" altLang="ko-KR" dirty="0"/>
              <a:t>z=[z1 z2 z3]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입력을 받으면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p1,p2,p3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" altLang="ko-KR" dirty="0"/>
            </a:br>
            <a:r>
              <a:rPr lang="en" altLang="ko-KR" dirty="0"/>
              <a:t>p1,p2,p3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클래스가 정답일 확률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클래스가 정답일 확률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클래스가 정답일 확률을 나타내고 각각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값으로 총 합은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02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이번에는 </a:t>
            </a:r>
            <a:r>
              <a:rPr kumimoji="1" lang="en-US" altLang="ko-KR" dirty="0"/>
              <a:t>m</a:t>
            </a:r>
            <a:r>
              <a:rPr kumimoji="1" lang="ko-KR" altLang="en-US" dirty="0"/>
              <a:t>개의 입력을 받아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클래스로 분류하는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회귀모델을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케라스로</a:t>
            </a:r>
            <a:r>
              <a:rPr kumimoji="1" lang="ko-KR" altLang="en-US" dirty="0"/>
              <a:t> 구현해보았습니다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보통 다중 분류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회귀모델을</a:t>
            </a:r>
            <a:r>
              <a:rPr kumimoji="1" lang="ko-KR" altLang="en-US" dirty="0"/>
              <a:t> 소프트맥스라고도 부릅니다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 </a:t>
            </a:r>
            <a:r>
              <a:rPr kumimoji="1" lang="ko-KR" altLang="en-US" dirty="0" err="1"/>
              <a:t>임포트하는</a:t>
            </a:r>
            <a:r>
              <a:rPr kumimoji="1" lang="ko-KR" altLang="en-US" dirty="0"/>
              <a:t> 라이브러리에는 </a:t>
            </a:r>
            <a:r>
              <a:rPr kumimoji="1" lang="ko-KR" altLang="en-US" dirty="0" err="1"/>
              <a:t>케라스에서</a:t>
            </a:r>
            <a:r>
              <a:rPr kumimoji="1" lang="ko-KR" altLang="en-US" dirty="0"/>
              <a:t> 제공하는 </a:t>
            </a:r>
            <a:r>
              <a:rPr kumimoji="1" lang="en-US" altLang="ko-KR" dirty="0" err="1"/>
              <a:t>mnist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숫자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포함되어있습니다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그 데이터셋에서 각각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학습과 테스트 데이터로 나누어 저장했습니다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데이터 형태는 가로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세로 </a:t>
            </a:r>
            <a:r>
              <a:rPr kumimoji="1" lang="en-US" altLang="ko-KR" dirty="0"/>
              <a:t>28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구성되있고</a:t>
            </a:r>
            <a:r>
              <a:rPr kumimoji="1" lang="ko-KR" altLang="en-US" dirty="0"/>
              <a:t> 학습에는 </a:t>
            </a:r>
            <a:r>
              <a:rPr kumimoji="1" lang="en-US" altLang="ko-KR" dirty="0"/>
              <a:t>6</a:t>
            </a:r>
            <a:r>
              <a:rPr kumimoji="1" lang="ko-KR" altLang="en-US" dirty="0"/>
              <a:t>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테스트에는 만개의 데이터가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51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왼쪽은 샘플로 </a:t>
            </a:r>
            <a:r>
              <a:rPr kumimoji="1" lang="ko-KR" altLang="en-US" dirty="0" err="1"/>
              <a:t>학습데이터</a:t>
            </a:r>
            <a:r>
              <a:rPr kumimoji="1" lang="ko-KR" altLang="en-US" dirty="0"/>
              <a:t> 하나를 출력해보았는데 일부 </a:t>
            </a:r>
            <a:r>
              <a:rPr kumimoji="1" lang="ko-KR" altLang="en-US" dirty="0" err="1"/>
              <a:t>잘린채로</a:t>
            </a:r>
            <a:r>
              <a:rPr kumimoji="1" lang="ko-KR" altLang="en-US" dirty="0"/>
              <a:t> 캡처를 했지만 가로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세로 </a:t>
            </a:r>
            <a:r>
              <a:rPr kumimoji="1" lang="en-US" altLang="ko-KR" dirty="0"/>
              <a:t>28</a:t>
            </a:r>
            <a:r>
              <a:rPr kumimoji="1" lang="ko-KR" altLang="en-US" dirty="0"/>
              <a:t>개로 </a:t>
            </a:r>
            <a:r>
              <a:rPr kumimoji="1" lang="ko-KR" altLang="en-US" dirty="0" err="1"/>
              <a:t>구성된걸</a:t>
            </a:r>
            <a:r>
              <a:rPr kumimoji="1" lang="ko-KR" altLang="en-US" dirty="0"/>
              <a:t> 확인할 수 있고 각각의 값은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255</a:t>
            </a:r>
            <a:r>
              <a:rPr kumimoji="1" lang="ko-KR" altLang="en-US" dirty="0"/>
              <a:t>까지 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다음은 이 값들을 </a:t>
            </a:r>
            <a:r>
              <a:rPr kumimoji="1" lang="en-US" altLang="ko-KR" dirty="0"/>
              <a:t>255</a:t>
            </a:r>
            <a:r>
              <a:rPr kumimoji="1" lang="ko-KR" altLang="en-US" dirty="0"/>
              <a:t>로 나눔으로써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사이의 값으로 </a:t>
            </a:r>
            <a:r>
              <a:rPr kumimoji="1" lang="ko-KR" altLang="en-US" dirty="0" err="1"/>
              <a:t>정규화하는</a:t>
            </a:r>
            <a:r>
              <a:rPr kumimoji="1" lang="ko-KR" altLang="en-US" dirty="0"/>
              <a:t> 코드입니다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정규화를 하는 이유는 경사하강법으로 모델을 학습할 때 더 쉽고 빠르게 최적의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찾기 위함입니다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435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마찬가지로 </a:t>
            </a:r>
            <a:r>
              <a:rPr kumimoji="1" lang="en-US" altLang="ko-KR" dirty="0"/>
              <a:t>y</a:t>
            </a:r>
            <a:r>
              <a:rPr kumimoji="1" lang="ko-KR" altLang="en-US" dirty="0"/>
              <a:t>데이터도 학습용 </a:t>
            </a:r>
            <a:r>
              <a:rPr kumimoji="1" lang="en-US" altLang="ko-KR" dirty="0"/>
              <a:t>6</a:t>
            </a:r>
            <a:r>
              <a:rPr kumimoji="1" lang="ko-KR" altLang="en-US" dirty="0"/>
              <a:t>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테스트용 만개의 숫자가 </a:t>
            </a:r>
            <a:r>
              <a:rPr kumimoji="1" lang="ko-KR" altLang="en-US" dirty="0" err="1"/>
              <a:t>담겨져있습니다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두번째는 샘플로 숫자 하나를 </a:t>
            </a:r>
            <a:r>
              <a:rPr kumimoji="1" lang="ko-KR" altLang="en-US" dirty="0" err="1"/>
              <a:t>출력해본것이고</a:t>
            </a:r>
            <a:r>
              <a:rPr kumimoji="1" lang="ko-KR" altLang="en-US" dirty="0"/>
              <a:t> 그 다음은 </a:t>
            </a:r>
            <a:r>
              <a:rPr kumimoji="1" lang="en-US" altLang="ko-KR" dirty="0"/>
              <a:t>28</a:t>
            </a:r>
            <a:r>
              <a:rPr kumimoji="1" lang="ko-KR" altLang="en-US" dirty="0"/>
              <a:t>*</a:t>
            </a:r>
            <a:r>
              <a:rPr kumimoji="1" lang="en-US" altLang="ko-KR" dirty="0"/>
              <a:t>28</a:t>
            </a:r>
            <a:r>
              <a:rPr kumimoji="1" lang="ko-KR" altLang="en-US" dirty="0"/>
              <a:t>형태인 데이터를 </a:t>
            </a:r>
            <a:r>
              <a:rPr kumimoji="1" lang="ko-KR" altLang="en-US" dirty="0" err="1"/>
              <a:t>행열구분</a:t>
            </a:r>
            <a:r>
              <a:rPr kumimoji="1" lang="ko-KR" altLang="en-US" dirty="0"/>
              <a:t> 없이 </a:t>
            </a:r>
            <a:r>
              <a:rPr kumimoji="1" lang="en-US" altLang="ko-KR" dirty="0"/>
              <a:t>784</a:t>
            </a:r>
            <a:r>
              <a:rPr kumimoji="1" lang="ko-KR" altLang="en-US" dirty="0"/>
              <a:t>길이의 배열로 단순화 시킨 코드입니다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5280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소프트맥스가 어떻게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숫자를 </a:t>
            </a:r>
            <a:r>
              <a:rPr kumimoji="1" lang="ko-KR" altLang="en-US" dirty="0" err="1"/>
              <a:t>구분하느냐가</a:t>
            </a:r>
            <a:r>
              <a:rPr kumimoji="1" lang="ko-KR" altLang="en-US" dirty="0"/>
              <a:t> 핵심인데요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클래스가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개인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 출력이 </a:t>
            </a:r>
            <a:r>
              <a:rPr kumimoji="1" lang="en-US" altLang="ko-KR" dirty="0"/>
              <a:t>[0.9,0.1,0,0,0,0,0,0,0]</a:t>
            </a:r>
            <a:r>
              <a:rPr kumimoji="1" lang="ko-KR" altLang="en-US" dirty="0"/>
              <a:t>일 경우 가장 높은 확률을 가진 첫번째 인덱스인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함수의 </a:t>
            </a:r>
            <a:r>
              <a:rPr kumimoji="1" lang="ko-KR" altLang="en-US" dirty="0" err="1"/>
              <a:t>출력값이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학습할때</a:t>
            </a:r>
            <a:r>
              <a:rPr kumimoji="1" lang="ko-KR" altLang="en-US" dirty="0"/>
              <a:t> 실제 값과의 크로스 엔트로피를 계산해야되기때문에 </a:t>
            </a:r>
            <a:r>
              <a:rPr kumimoji="1" lang="ko-KR" altLang="en-US" dirty="0" err="1"/>
              <a:t>실제값을</a:t>
            </a:r>
            <a:r>
              <a:rPr kumimoji="1" lang="ko-KR" altLang="en-US" dirty="0"/>
              <a:t> 앞서 </a:t>
            </a:r>
            <a:r>
              <a:rPr kumimoji="1" lang="ko-KR" altLang="en-US" dirty="0" err="1"/>
              <a:t>설명드렸던</a:t>
            </a:r>
            <a:r>
              <a:rPr kumimoji="1" lang="ko-KR" altLang="en-US" dirty="0"/>
              <a:t> 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인코딩으로</a:t>
            </a:r>
            <a:r>
              <a:rPr kumimoji="1" lang="ko-KR" altLang="en-US" dirty="0"/>
              <a:t> 변환시키는 코드이고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프린트해보면 클래스 개수인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길이를 갖는 벡터가 된걸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다음에 </a:t>
            </a:r>
            <a:r>
              <a:rPr kumimoji="1" lang="ko-KR" altLang="en-US" dirty="0" err="1"/>
              <a:t>케라스의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시퀀셜을</a:t>
            </a:r>
            <a:r>
              <a:rPr kumimoji="1" lang="ko-KR" altLang="en-US" dirty="0"/>
              <a:t> 통해 모델을 만들고 소프트맥스를 구현합니다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이부분은</a:t>
            </a:r>
            <a:r>
              <a:rPr kumimoji="1" lang="ko-KR" altLang="en-US" dirty="0"/>
              <a:t> 학습을 진행하는 코드입니다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83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그다음</a:t>
            </a:r>
            <a:r>
              <a:rPr kumimoji="1" lang="ko-KR" altLang="en-US" dirty="0"/>
              <a:t> 테스트를 진행해서 정확도를 측정해보았고 보다시피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의 정확도를 볼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서머리를</a:t>
            </a:r>
            <a:r>
              <a:rPr kumimoji="1" lang="ko-KR" altLang="en-US" dirty="0"/>
              <a:t> 통해서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모델의 구조를 쉽게 </a:t>
            </a:r>
            <a:r>
              <a:rPr kumimoji="1" lang="ko-KR" altLang="en-US" dirty="0" err="1"/>
              <a:t>시각화해볼</a:t>
            </a:r>
            <a:r>
              <a:rPr kumimoji="1" lang="ko-KR" altLang="en-US" dirty="0"/>
              <a:t> 수 있었는데요 </a:t>
            </a:r>
            <a:endParaRPr kumimoji="1" lang="en-US" altLang="ko-KR" dirty="0"/>
          </a:p>
          <a:p>
            <a:r>
              <a:rPr kumimoji="1" lang="ko-KR" altLang="en-US" dirty="0"/>
              <a:t>총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shape,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회귀가 있고 각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회귀는 </a:t>
            </a:r>
            <a:r>
              <a:rPr kumimoji="1" lang="en-US" altLang="ko-KR" dirty="0"/>
              <a:t>785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bias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갖기때문에 </a:t>
            </a:r>
            <a:r>
              <a:rPr kumimoji="1" lang="en-US" altLang="ko-KR" dirty="0"/>
              <a:t>785</a:t>
            </a:r>
            <a:r>
              <a:rPr kumimoji="1" lang="ko-KR" altLang="en-US" dirty="0"/>
              <a:t>*</a:t>
            </a:r>
            <a:r>
              <a:rPr kumimoji="1" lang="en-US" altLang="ko-KR" dirty="0"/>
              <a:t>10</a:t>
            </a:r>
            <a:r>
              <a:rPr kumimoji="1" lang="ko-KR" altLang="en-US" dirty="0"/>
              <a:t>해서 총 </a:t>
            </a:r>
            <a:r>
              <a:rPr kumimoji="1" lang="en-US" altLang="ko-KR" dirty="0"/>
              <a:t>7850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파라미터가</a:t>
            </a:r>
            <a:r>
              <a:rPr kumimoji="1" lang="ko-KR" altLang="en-US" dirty="0"/>
              <a:t> 있는 것을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방금 말씀드린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bias</a:t>
            </a:r>
            <a:r>
              <a:rPr kumimoji="1" lang="ko-KR" altLang="en-US" dirty="0"/>
              <a:t>의 개수는 제일 마지막 </a:t>
            </a:r>
            <a:r>
              <a:rPr kumimoji="1" lang="en-US" altLang="ko-KR" dirty="0"/>
              <a:t>weights</a:t>
            </a:r>
            <a:r>
              <a:rPr kumimoji="1" lang="ko-KR" altLang="en-US" dirty="0"/>
              <a:t>함수로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242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분류는 이 표에서 핑크색으로 표시된 부분에 해당하는데요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지도학습은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학습할때</a:t>
            </a:r>
            <a:r>
              <a:rPr kumimoji="1" lang="ko-KR" altLang="en-US" dirty="0"/>
              <a:t> 데이터와 함께 레이블이 항상 제공되어 새로운 데이터의 레이블을 예측하는데 쓰는 것이고 </a:t>
            </a:r>
            <a:r>
              <a:rPr kumimoji="1" lang="ko-KR" altLang="en-US" dirty="0" err="1"/>
              <a:t>지도학습의</a:t>
            </a:r>
            <a:r>
              <a:rPr kumimoji="1" lang="ko-KR" altLang="en-US" dirty="0"/>
              <a:t> 예로는 분류와 회귀가 있는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분류와 회귀의 차이가 있는데 분류는 날씨를 덥다</a:t>
            </a:r>
            <a:r>
              <a:rPr kumimoji="1" lang="en-US" altLang="ko-KR" dirty="0"/>
              <a:t>/</a:t>
            </a:r>
            <a:r>
              <a:rPr kumimoji="1" lang="ko-KR" altLang="en-US" dirty="0"/>
              <a:t>춥다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분리된 값으로 예측하는 반면에 회귀는 </a:t>
            </a:r>
            <a:r>
              <a:rPr kumimoji="1" lang="en-US" altLang="ko-KR" dirty="0"/>
              <a:t>30.5</a:t>
            </a:r>
            <a:r>
              <a:rPr kumimoji="1" lang="ko-KR" altLang="en-US" dirty="0"/>
              <a:t>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28.4</a:t>
            </a:r>
            <a:r>
              <a:rPr kumimoji="1" lang="ko-KR" altLang="en-US" dirty="0"/>
              <a:t>도 이렇게 연속된 </a:t>
            </a:r>
            <a:r>
              <a:rPr kumimoji="1" lang="ko-KR" altLang="en-US" dirty="0" err="1"/>
              <a:t>수치값으로</a:t>
            </a:r>
            <a:r>
              <a:rPr kumimoji="1" lang="ko-KR" altLang="en-US" dirty="0"/>
              <a:t> 예측합니다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</a:t>
            </a:r>
            <a:r>
              <a:rPr kumimoji="1" lang="en-US" altLang="ko-KR" dirty="0"/>
              <a:t>supervised, discrete</a:t>
            </a:r>
            <a:r>
              <a:rPr kumimoji="1" lang="ko-KR" altLang="en-US" dirty="0"/>
              <a:t>에 해당하는 위치에 분류가 있는 것을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r>
              <a:rPr kumimoji="1" lang="ko-KR" altLang="en-US" dirty="0"/>
              <a:t>정리하자면 분류는 데이터가 </a:t>
            </a:r>
            <a:r>
              <a:rPr kumimoji="1" lang="ko-KR" altLang="en-US" dirty="0" err="1"/>
              <a:t>입력됐을</a:t>
            </a:r>
            <a:r>
              <a:rPr kumimoji="1" lang="ko-KR" altLang="en-US" dirty="0"/>
              <a:t> 때 </a:t>
            </a:r>
            <a:r>
              <a:rPr kumimoji="1" lang="ko-KR" altLang="en-US" dirty="0" err="1"/>
              <a:t>지도학습을</a:t>
            </a:r>
            <a:r>
              <a:rPr kumimoji="1" lang="ko-KR" altLang="en-US" dirty="0"/>
              <a:t> 통해서 미리 학습된 레이블 중에 하나 또는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레이블로 예측하는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분류는 </a:t>
            </a:r>
            <a:r>
              <a:rPr kumimoji="1" lang="ko-KR" altLang="en-US" dirty="0" err="1"/>
              <a:t>이진분류와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다중분류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나누어집니다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쉽게말하면</a:t>
            </a:r>
            <a:r>
              <a:rPr kumimoji="1" lang="ko-KR" altLang="en-US" dirty="0"/>
              <a:t> 예</a:t>
            </a:r>
            <a:r>
              <a:rPr kumimoji="1" lang="en-US" altLang="ko-KR" dirty="0"/>
              <a:t>/</a:t>
            </a:r>
            <a:r>
              <a:rPr kumimoji="1" lang="ko-KR" altLang="en-US" dirty="0"/>
              <a:t>아니오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합격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불합격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둘 중 하나의 값으로 분류하는 문제를 이진분류라고 하고 이런 문제를 </a:t>
            </a:r>
            <a:r>
              <a:rPr kumimoji="1" lang="ko-KR" altLang="en-US" dirty="0" err="1"/>
              <a:t>풀기위한</a:t>
            </a:r>
            <a:r>
              <a:rPr kumimoji="1" lang="ko-KR" altLang="en-US" dirty="0"/>
              <a:t> 대표적인 알고리즘으로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다중 분류는 말그대로 어떤 사진이 개인지 고양이인지 사람인지 분류하는 것처럼 두개 이상의 클래스 중에서 하나의 값으로 분류하는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참고로 아래의 표는 </a:t>
            </a:r>
            <a:r>
              <a:rPr kumimoji="1" lang="ko-KR" altLang="en-US" dirty="0" err="1"/>
              <a:t>저번주</a:t>
            </a:r>
            <a:r>
              <a:rPr kumimoji="1" lang="ko-KR" altLang="en-US" dirty="0"/>
              <a:t> 민지님의 발표자료에서 따왔습니다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91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www.youtube.com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watch?v</a:t>
            </a:r>
            <a:r>
              <a:rPr kumimoji="1" lang="en" altLang="ko-KR" dirty="0"/>
              <a:t>=RvIf-POuZ4Y</a:t>
            </a:r>
          </a:p>
          <a:p>
            <a:r>
              <a:rPr kumimoji="1" lang="ko-KR" altLang="en-US" dirty="0" err="1"/>
              <a:t>이진분류</a:t>
            </a:r>
            <a:r>
              <a:rPr kumimoji="1" lang="ko-KR" altLang="en-US" dirty="0"/>
              <a:t> 설명하긴 전에 잠시 로지스틱회귀를 간단히 언급하자면 데이터를 분류할 때 확률을 제공하는 알고리즘입니다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입력이 주어지면 결과가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사이의 값으로 나오고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가까우면 </a:t>
            </a:r>
            <a:r>
              <a:rPr kumimoji="1" lang="en-US" altLang="ko-KR" dirty="0"/>
              <a:t>a, 1</a:t>
            </a:r>
            <a:r>
              <a:rPr kumimoji="1" lang="ko-KR" altLang="en-US" dirty="0"/>
              <a:t>에 가까우면 </a:t>
            </a:r>
            <a:r>
              <a:rPr kumimoji="1" lang="en-US" altLang="ko-KR" dirty="0"/>
              <a:t>b</a:t>
            </a:r>
            <a:r>
              <a:rPr kumimoji="1" lang="ko-KR" altLang="en-US" dirty="0"/>
              <a:t>로 판단하는 것입니다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178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wikidocs.net</a:t>
            </a:r>
            <a:r>
              <a:rPr kumimoji="1" lang="en" altLang="ko-KR" dirty="0"/>
              <a:t>/22881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저번주에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나왔던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선형회귀는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관계를 직선의 방정식으로 표현한다는 가설로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주어진 데이터에서 가중치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바이어스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찾아서 데이터를 가장 잘 표현하는 직선을 찾았습니다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그런데 이진분류문제는 이렇게 직선으로 표현하면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적절하지않습니다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제일 왼쪽의 표를 보시면 점수와 결과의 관계를 볼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점들을 표현하는 가운데의 그래프는 알파벳의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형태처럼 표현됩니다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관계를 표현하기 위해서는 직선을 표현하는 함수가 아니라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형태로 표현할 수 있는 함수가 필요합니다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직선을 사용할 경우 보통 분류 작업이 제대로 동작하지 않는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이번 예제의 경우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두 가지 값밖에 가지지 않으므로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풀기 위해서는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가지도록 하는 것이 보편적입니다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확률로 해석하면 문제를 풀기가 훨씬 쉬워지는데요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예측했다고 판단하고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0.5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크면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예측했다고 판단할 수 있기 때문입니다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선형 회귀의 경우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음의 무한대부터 양의 무한대와 같은 큰 수들도 가질 수 있는데 이는 분류 문제에 적합하지 않은 두번째 이유입니다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가지면서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형태로 그려지는 조건을 충족하는 함수가 있는데 그게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function)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23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시그모이드함수는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모양의 함수라는 뜻으로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음의무한대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무한대의 전체 구간에서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결과를 가집니다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그래서 로지스틱회귀의 가설은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시그모이드함수로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감싸주는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위의 그래프를 통해서도 알 수 있는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값으로 조정하여 반환합니다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dirty="0"/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값을 가집니다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" altLang="ko-KR" dirty="0"/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증가하면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수렴합니다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구해야 할 가중치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편향 </a:t>
            </a:r>
            <a:r>
              <a:rPr lang="en" altLang="ko-KR" dirty="0"/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어떤 의미를 가지는지 한 번 그래프를 통해 알아보겠습니다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값을 변화시키고 이에 따른 그래프를 확인해보았습니다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지금 여기서는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함수에 매개변수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들어간걸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볼수있구요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y1, y2, y3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세개를</a:t>
            </a:r>
            <a:r>
              <a:rPr kumimoji="1" lang="ko-KR" altLang="en-US" dirty="0"/>
              <a:t> 보시면 각각 </a:t>
            </a:r>
            <a:r>
              <a:rPr kumimoji="1" lang="en-US" altLang="ko-KR" dirty="0"/>
              <a:t>w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설정했을때의</a:t>
            </a:r>
            <a:r>
              <a:rPr kumimoji="1" lang="ko-KR" altLang="en-US" dirty="0"/>
              <a:t> 그래프를 우측에서 </a:t>
            </a:r>
            <a:r>
              <a:rPr kumimoji="1" lang="ko-KR" altLang="en-US" dirty="0" err="1"/>
              <a:t>보실수있습니다</a:t>
            </a:r>
            <a:r>
              <a:rPr kumimoji="1" lang="en-US" altLang="ko-KR" dirty="0"/>
              <a:t>.</a:t>
            </a:r>
          </a:p>
          <a:p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초록색선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파란색선이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나오도록 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자세히 보면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값에 따라 그래프의 경사도가 변하는 것을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선형 회귀에서 가중치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직선의 기울기를 의미했지만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그래프의 경사도를 결정합니다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값이 커지면 경사가 커지고 </a:t>
            </a:r>
            <a:r>
              <a:rPr lang="en" altLang="ko-KR" dirty="0"/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값이 작아지면 경사가 작아집니다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77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그래프는 </a:t>
            </a:r>
            <a:r>
              <a:rPr lang="en" altLang="ko-KR" dirty="0"/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값에 따라서 그래프가 이동하는 것을 보여주고있습니다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말씀드린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정리해보자면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커지면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수렴하고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작아지면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수렴합니다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0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가지는데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1(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True), 0.5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0(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만들어 이진 분류 문제로 사용할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확률이라고 생각하면 해당 범주에 속할 확률이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넘으면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범주라고 판단하고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낮으면 아니라고 판단한다고도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619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나의 첫 </a:t>
            </a:r>
            <a:r>
              <a:rPr kumimoji="1" lang="ko-KR" altLang="en-US" dirty="0" err="1"/>
              <a:t>머신러닝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p.164 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그다음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비용함수를</a:t>
            </a:r>
            <a:r>
              <a:rPr kumimoji="1" lang="ko-KR" altLang="en-US" dirty="0"/>
              <a:t> 설명하겠습니다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그전에 학습이란 현재 가지고 있는 데이터를 통해서 최적의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찾아내는 과정이라고 생각하면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선형회귀에서는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부여한 다음 경사하강법으로 평균제곱오차가 가장 작은 </a:t>
            </a:r>
            <a:r>
              <a:rPr kumimoji="1" lang="en-US" altLang="ko-KR" dirty="0"/>
              <a:t>W</a:t>
            </a:r>
            <a:r>
              <a:rPr kumimoji="1" lang="ko-KR" altLang="en-US" dirty="0"/>
              <a:t>값을 찾았습니다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이진분류에</a:t>
            </a:r>
            <a:r>
              <a:rPr kumimoji="1" lang="ko-KR" altLang="en-US" dirty="0"/>
              <a:t> 사용되는 로지스틱회귀 역시 경사하강법으로 최적의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찾아내지만 </a:t>
            </a:r>
            <a:r>
              <a:rPr kumimoji="1" lang="ko-KR" altLang="en-US" dirty="0" err="1"/>
              <a:t>비용함수는</a:t>
            </a:r>
            <a:r>
              <a:rPr kumimoji="1" lang="ko-KR" altLang="en-US" dirty="0"/>
              <a:t> 크로스엔트로피를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왜냐면 앞서 </a:t>
            </a:r>
            <a:r>
              <a:rPr kumimoji="1" lang="ko-KR" altLang="en-US" dirty="0" err="1"/>
              <a:t>보셨던것처럼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시그모이드함수가</a:t>
            </a:r>
            <a:r>
              <a:rPr kumimoji="1" lang="ko-KR" altLang="en-US" dirty="0"/>
              <a:t> 비선형성을 지니고 있기 때문입니다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강의에서는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선형회귀의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그대로 쓰면 안되는 이유를 그래프 표면이 매끄럽지 않아서 중간중간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그래디언트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구간이 존재하고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구간에 도착하면 더이상 트레이닝을 돌려도 스텝을 밟아가지 못한다고 설명했습니다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여기에 좀더 덧붙이자면 로지스틱회귀의 평균제곱오차는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선형회귀의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비용함수처럼 볼록한 함수가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함수의 영향으로 오른쪽 그래프처럼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이상의 로컬 미니멈을 가질 수 있는데 경사하강법으로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미분값이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지점을 찾을 경우 운이 좋아서 글로벌 미니멈의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찾을 수도 있지만 운이 나쁘면 로컬미니멈의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모델 학습이 마무리 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이말은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모댈을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학습할 때 최적의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찾는다는 보장이 없기때문에 평균제곱오차가 아닌 크로스엔트로피를 사용한다고 이해하시면 될 것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94D8B-7CFB-1347-9E32-A37D0BE21BB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67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56CB-6889-4348-8B27-A56E975C4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2040D-0559-E449-AC05-035BDE85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2732C-E4D6-2E4D-9C2B-ED24E984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F606E-EB0D-D344-A0EE-5841F2A7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B065E-D586-EA4A-A7CB-7D600EB0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720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E1086-10CB-3B4E-B23F-DD3D2BCF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5F2001-B05E-7748-91F9-19E866A9B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598E0-1D46-E24F-9C23-BD6F0C49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3B8D8-24CE-F14F-AD0F-ABA19313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0F76B-F11D-9443-9AD8-FB9BC72F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69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08C1B5-87F7-8141-A5D6-450A8CBF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44913-7320-AA42-97A4-10EBBB1BE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A3F7D-E7B7-5A40-8D2F-CED2439E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D4C85-2BF8-6849-BEA9-2F3AFA8C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21980-F5D1-A848-B7D0-4FD421E8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4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119BB-9EA9-AD4E-82A5-0F350CE9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EB51B-A86E-A04B-862E-330DAE16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A8E20-ED81-014B-94DC-A60E8A0A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9F4B2-B003-7F44-AA94-78788C14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287E1-CC56-3C4F-A5D7-F6EF08A0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20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AAD1-44DF-8E48-8551-096D27C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401BB-808D-EA43-8A7B-4E33AB020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A7881-A01F-A041-92DD-756FE015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14855-6F52-E247-B584-F15493CB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C74E4-4D02-574D-8335-B5F272BC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82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ACDFA-7CA9-2042-A58F-D5B6C686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F94E7-5B55-8945-B3D6-8F6D7857C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618FA1-C6DB-074E-A616-A5C383F4C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7B172F-979E-4B4A-B73F-4668AF6A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E32E1A-9597-6B45-9128-B0BE696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E9B0D-E436-E94C-926B-6888B093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5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3AD9D-8896-1D4A-8DA2-D2142702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12D3B-9EDD-3F4F-98CC-C4796480E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5E205-2FC4-4441-B590-14CAA256F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EEF978-B050-0E48-9D3C-CC1777CE9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D63EBB-235C-174C-B278-C7C1EB23A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3D23C-0728-A745-9C3F-541C6987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F46F1-AED6-534A-9DB2-38B8B2C8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09D7F0-7CDB-9442-88B8-025144BD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23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E368-7EC7-DF40-B193-D75EED49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77B2CA-76BB-B44A-BE5C-0B8C16DF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6D7BB1-C428-0543-BA1A-51816929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79758-F3B8-4A4D-A2F4-B41F185F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8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2DC7C7-B508-CB4D-A75E-0841EFD8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CFD14B-F186-D447-A9F9-50605741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ABD73-BEC9-9D46-A9AE-571F5A6E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2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63EC1-08F8-5944-B68A-A18D8DB0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103B8-5226-EE47-8C40-A930CE70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24B24-2D6E-864C-AF7F-BBD8AAFC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5F2EC0-FFB9-C04B-B091-2527B0C4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2FB73-3F77-9143-B95F-0A478C2C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229E4-3362-F240-A625-A1FBA186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507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5C406-D3F0-154F-8D17-790897FE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DDE1E0-61D5-5541-9199-FF5B1BED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E634DE-B322-444A-B00D-843670E54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360F1A-E25A-E349-B4C1-98E33301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6ECE1-BFEE-C24B-9A24-ABF5239D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364FB-9EFB-5A4B-AC6D-43D81C17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98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48856A-8E00-784A-B2EC-D68B9DB6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591271-30EE-4B45-88A4-EE24FA42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B04C0-5D05-5848-BBED-49F9C1AD8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E3CD-288D-EF44-92C5-0093C9C3704A}" type="datetimeFigureOut">
              <a:rPr kumimoji="1" lang="ko-KR" altLang="en-US" smtClean="0"/>
              <a:t>2021. 7. 20.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D65CC-5175-794F-95F5-F7721B23B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23A6D-E85A-1245-AF07-DD36D82A5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852E6-5098-0443-8B6C-82C96EA768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58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D3E0367-4497-5C4F-B703-4189C7399783}"/>
              </a:ext>
            </a:extLst>
          </p:cNvPr>
          <p:cNvSpPr/>
          <p:nvPr/>
        </p:nvSpPr>
        <p:spPr>
          <a:xfrm>
            <a:off x="5072333" y="1759534"/>
            <a:ext cx="1919104" cy="517585"/>
          </a:xfrm>
          <a:prstGeom prst="roundRect">
            <a:avLst/>
          </a:prstGeom>
          <a:solidFill>
            <a:srgbClr val="F29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958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D4A6BB-DC1E-7E4B-8EA8-89C592663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77119"/>
            <a:ext cx="9144000" cy="1065362"/>
          </a:xfrm>
        </p:spPr>
        <p:txBody>
          <a:bodyPr/>
          <a:lstStyle/>
          <a:p>
            <a:r>
              <a:rPr kumimoji="1" lang="en-US" altLang="ko-KR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D28333-924D-7148-B62D-3514714DB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0552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#5</a:t>
            </a:r>
            <a:r>
              <a:rPr kumimoji="1"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Review/ Regression with </a:t>
            </a:r>
            <a:r>
              <a:rPr kumimoji="1" lang="en-US" altLang="ko-KR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Pytorch</a:t>
            </a:r>
            <a:endParaRPr kumimoji="1" lang="en-US" altLang="ko-KR" sz="1800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#6 Binary / Multi-Label Classification</a:t>
            </a:r>
          </a:p>
          <a:p>
            <a:r>
              <a:rPr kumimoji="1"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#7 Multi-Label Classification with </a:t>
            </a:r>
            <a:r>
              <a:rPr kumimoji="1" lang="en-US" altLang="ko-KR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Pytorch</a:t>
            </a:r>
            <a:endParaRPr kumimoji="1" lang="en-US" altLang="ko-KR" sz="1800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240B6-9807-944B-8C46-E043D00CBB9F}"/>
              </a:ext>
            </a:extLst>
          </p:cNvPr>
          <p:cNvSpPr/>
          <p:nvPr/>
        </p:nvSpPr>
        <p:spPr>
          <a:xfrm>
            <a:off x="5200561" y="1765262"/>
            <a:ext cx="1790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Week 02 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107AC-5677-5C4A-A87E-1E9CF909EE6E}"/>
              </a:ext>
            </a:extLst>
          </p:cNvPr>
          <p:cNvSpPr/>
          <p:nvPr/>
        </p:nvSpPr>
        <p:spPr>
          <a:xfrm>
            <a:off x="4366369" y="5207815"/>
            <a:ext cx="3331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2021. 07. 20.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TUE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BOAZ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분석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D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조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17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기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곽윤경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220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2A274-ABB9-A541-A50B-4086B3AE6585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Cross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Entropy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9D94-CC9D-E243-A806-6B6CE07A8723}"/>
              </a:ext>
            </a:extLst>
          </p:cNvPr>
          <p:cNvSpPr txBox="1"/>
          <p:nvPr/>
        </p:nvSpPr>
        <p:spPr>
          <a:xfrm>
            <a:off x="3086082" y="1515910"/>
            <a:ext cx="633218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모델의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예측값과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실제값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확률의 차이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예측값과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실제값의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차이를 가장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작게하는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최적의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구하는 방법</a:t>
            </a:r>
          </a:p>
        </p:txBody>
      </p:sp>
      <p:pic>
        <p:nvPicPr>
          <p:cNvPr id="5" name="그림 4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1BB729FF-7966-2D4C-A79B-8D1D123C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2554001"/>
            <a:ext cx="3568700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62991-3902-134A-B270-5C6A7DA52719}"/>
              </a:ext>
            </a:extLst>
          </p:cNvPr>
          <p:cNvSpPr txBox="1"/>
          <p:nvPr/>
        </p:nvSpPr>
        <p:spPr>
          <a:xfrm>
            <a:off x="4455937" y="3744175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p(c):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실제 데이터 분포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q(c):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예측값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분포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51E0A1-EC16-1548-9D83-D222AE5FD0C2}"/>
              </a:ext>
            </a:extLst>
          </p:cNvPr>
          <p:cNvGrpSpPr/>
          <p:nvPr/>
        </p:nvGrpSpPr>
        <p:grpSpPr>
          <a:xfrm>
            <a:off x="2657639" y="4332178"/>
            <a:ext cx="7189067" cy="1758340"/>
            <a:chOff x="2673034" y="4634527"/>
            <a:chExt cx="7189067" cy="17583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6B2AC6-CB6B-8E48-B916-DF0B5D3FA658}"/>
                </a:ext>
              </a:extLst>
            </p:cNvPr>
            <p:cNvSpPr txBox="1"/>
            <p:nvPr/>
          </p:nvSpPr>
          <p:spPr>
            <a:xfrm>
              <a:off x="4232011" y="4706921"/>
              <a:ext cx="1845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실제 데이터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[0,1]</a:t>
              </a:r>
            </a:p>
            <a:p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모델 </a:t>
              </a:r>
              <a:r>
                <a:rPr kumimoji="1" lang="ko-KR" altLang="en-US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예측값</a:t>
              </a:r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[1,0]</a:t>
              </a:r>
              <a:endPara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오른쪽 화살표[R] 7">
              <a:extLst>
                <a:ext uri="{FF2B5EF4-FFF2-40B4-BE49-F238E27FC236}">
                  <a16:creationId xmlns:a16="http://schemas.microsoft.com/office/drawing/2014/main" id="{21637C96-563F-A44A-9221-77B96CC6699D}"/>
                </a:ext>
              </a:extLst>
            </p:cNvPr>
            <p:cNvSpPr/>
            <p:nvPr/>
          </p:nvSpPr>
          <p:spPr>
            <a:xfrm>
              <a:off x="6247307" y="4838801"/>
              <a:ext cx="490839" cy="369333"/>
            </a:xfrm>
            <a:prstGeom prst="rightArrow">
              <a:avLst/>
            </a:prstGeom>
            <a:solidFill>
              <a:srgbClr val="F29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9CC2C6-CA67-7D49-8EBF-1171C14CC083}"/>
                </a:ext>
              </a:extLst>
            </p:cNvPr>
            <p:cNvSpPr txBox="1"/>
            <p:nvPr/>
          </p:nvSpPr>
          <p:spPr>
            <a:xfrm>
              <a:off x="6940436" y="4838802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[0,1]</a:t>
              </a:r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X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34E0C5-69D5-D04A-9097-D1C7311D45BB}"/>
                </a:ext>
              </a:extLst>
            </p:cNvPr>
            <p:cNvSpPr txBox="1"/>
            <p:nvPr/>
          </p:nvSpPr>
          <p:spPr>
            <a:xfrm>
              <a:off x="7883323" y="4706921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log 1</a:t>
              </a:r>
            </a:p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log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7D1153-55A1-4D4F-915F-2241A9C3DEC7}"/>
                </a:ext>
              </a:extLst>
            </p:cNvPr>
            <p:cNvSpPr txBox="1"/>
            <p:nvPr/>
          </p:nvSpPr>
          <p:spPr>
            <a:xfrm>
              <a:off x="7649545" y="4739789"/>
              <a:ext cx="1181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dirty="0">
                  <a:latin typeface="NanumSquareRoundOTF Light" panose="020B0600000101010101" pitchFamily="34" charset="-127"/>
                  <a:ea typeface="NanumSquareRoundOTF Light" panose="020B0600000101010101" pitchFamily="34" charset="-127"/>
                </a:rPr>
                <a:t>[      ]</a:t>
              </a:r>
              <a:endParaRPr kumimoji="1" lang="ko-KR" altLang="en-US" sz="3600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4AE1A-0384-4D41-86A1-7C5AC7EE14EA}"/>
                </a:ext>
              </a:extLst>
            </p:cNvPr>
            <p:cNvSpPr txBox="1"/>
            <p:nvPr/>
          </p:nvSpPr>
          <p:spPr>
            <a:xfrm>
              <a:off x="8680977" y="4746469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 ∞</a:t>
              </a:r>
              <a:endPara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774E7A-BF87-2940-889A-287EE8CF1737}"/>
                </a:ext>
              </a:extLst>
            </p:cNvPr>
            <p:cNvSpPr txBox="1"/>
            <p:nvPr/>
          </p:nvSpPr>
          <p:spPr>
            <a:xfrm>
              <a:off x="4232011" y="5667440"/>
              <a:ext cx="1845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실제 데이터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[0,1]</a:t>
              </a:r>
            </a:p>
            <a:p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모델 </a:t>
              </a:r>
              <a:r>
                <a:rPr kumimoji="1" lang="ko-KR" altLang="en-US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예측값</a:t>
              </a:r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[0,1]</a:t>
              </a:r>
              <a:endPara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4" name="오른쪽 화살표[R] 13">
              <a:extLst>
                <a:ext uri="{FF2B5EF4-FFF2-40B4-BE49-F238E27FC236}">
                  <a16:creationId xmlns:a16="http://schemas.microsoft.com/office/drawing/2014/main" id="{31D65FE1-AC59-1142-8E0F-5A7651E7A778}"/>
                </a:ext>
              </a:extLst>
            </p:cNvPr>
            <p:cNvSpPr/>
            <p:nvPr/>
          </p:nvSpPr>
          <p:spPr>
            <a:xfrm>
              <a:off x="6247307" y="5799320"/>
              <a:ext cx="490839" cy="369333"/>
            </a:xfrm>
            <a:prstGeom prst="rightArrow">
              <a:avLst/>
            </a:prstGeom>
            <a:solidFill>
              <a:srgbClr val="F29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306FC-0EFD-C149-BF24-14BAD649ED0B}"/>
                </a:ext>
              </a:extLst>
            </p:cNvPr>
            <p:cNvSpPr txBox="1"/>
            <p:nvPr/>
          </p:nvSpPr>
          <p:spPr>
            <a:xfrm>
              <a:off x="6940436" y="5799321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[0,1]</a:t>
              </a:r>
              <a:r>
                <a:rPr kumimoji="1" lang="ko-KR" altLang="en-US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X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999755-927E-7243-8333-A68A30ED1051}"/>
                </a:ext>
              </a:extLst>
            </p:cNvPr>
            <p:cNvSpPr txBox="1"/>
            <p:nvPr/>
          </p:nvSpPr>
          <p:spPr>
            <a:xfrm>
              <a:off x="7883323" y="5667440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log 0</a:t>
              </a:r>
            </a:p>
            <a:p>
              <a:r>
                <a:rPr kumimoji="1" lang="en-US" altLang="ko-KR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log 1</a:t>
              </a: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0536BAA7-4A23-0A4B-9696-181DA40B6A8B}"/>
                </a:ext>
              </a:extLst>
            </p:cNvPr>
            <p:cNvSpPr/>
            <p:nvPr/>
          </p:nvSpPr>
          <p:spPr>
            <a:xfrm>
              <a:off x="2691805" y="5566362"/>
              <a:ext cx="7170296" cy="826505"/>
            </a:xfrm>
            <a:prstGeom prst="roundRect">
              <a:avLst/>
            </a:prstGeom>
            <a:solidFill>
              <a:schemeClr val="bg1">
                <a:lumMod val="65000"/>
                <a:alpha val="825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226B9-2EE3-944E-8F42-C05E17B80158}"/>
                </a:ext>
              </a:extLst>
            </p:cNvPr>
            <p:cNvSpPr txBox="1"/>
            <p:nvPr/>
          </p:nvSpPr>
          <p:spPr>
            <a:xfrm>
              <a:off x="7672161" y="5686494"/>
              <a:ext cx="1181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dirty="0">
                  <a:latin typeface="NanumSquareRoundOTF Light" panose="020B0600000101010101" pitchFamily="34" charset="-127"/>
                  <a:ea typeface="NanumSquareRoundOTF Light" panose="020B0600000101010101" pitchFamily="34" charset="-127"/>
                </a:rPr>
                <a:t>[      ]</a:t>
              </a:r>
              <a:endParaRPr kumimoji="1" lang="ko-KR" altLang="en-US" sz="3600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2C7C5B-48A6-FA43-AC1B-20891ACEEFBC}"/>
                </a:ext>
              </a:extLst>
            </p:cNvPr>
            <p:cNvSpPr txBox="1"/>
            <p:nvPr/>
          </p:nvSpPr>
          <p:spPr>
            <a:xfrm>
              <a:off x="8680977" y="5722376"/>
              <a:ext cx="6976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  <a:r>
                <a:rPr kumimoji="1"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  <a:endPara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30CDFA7B-D82F-1047-894E-62CA0A44DE47}"/>
                </a:ext>
              </a:extLst>
            </p:cNvPr>
            <p:cNvSpPr/>
            <p:nvPr/>
          </p:nvSpPr>
          <p:spPr>
            <a:xfrm>
              <a:off x="2777965" y="4739789"/>
              <a:ext cx="959371" cy="6134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불일치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CF0E1A30-6544-DC4D-953D-4304FE78334C}"/>
                </a:ext>
              </a:extLst>
            </p:cNvPr>
            <p:cNvSpPr/>
            <p:nvPr/>
          </p:nvSpPr>
          <p:spPr>
            <a:xfrm>
              <a:off x="2777965" y="5670977"/>
              <a:ext cx="959371" cy="613463"/>
            </a:xfrm>
            <a:prstGeom prst="roundRect">
              <a:avLst/>
            </a:prstGeom>
            <a:solidFill>
              <a:srgbClr val="F29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일 치</a:t>
              </a: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AB4B0604-D6F1-EA4F-B22B-639062EA2FBA}"/>
                </a:ext>
              </a:extLst>
            </p:cNvPr>
            <p:cNvSpPr/>
            <p:nvPr/>
          </p:nvSpPr>
          <p:spPr>
            <a:xfrm>
              <a:off x="2673034" y="4634527"/>
              <a:ext cx="7170296" cy="826505"/>
            </a:xfrm>
            <a:prstGeom prst="roundRect">
              <a:avLst/>
            </a:prstGeom>
            <a:solidFill>
              <a:schemeClr val="bg1">
                <a:lumMod val="65000"/>
                <a:alpha val="825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0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731146-9348-094B-9D62-C4AAFA5A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45" y="1663539"/>
            <a:ext cx="7186708" cy="467890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724A81D-ADEE-C14C-9CBB-11C241535572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Binary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24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8B4FAA7-0031-294D-8CF9-6BAABBCF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81" y="1709644"/>
            <a:ext cx="7369238" cy="39497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CA94732-E0F9-B145-8252-C7C632769BA3}"/>
              </a:ext>
            </a:extLst>
          </p:cNvPr>
          <p:cNvSpPr/>
          <p:nvPr/>
        </p:nvSpPr>
        <p:spPr>
          <a:xfrm>
            <a:off x="3588960" y="2794415"/>
            <a:ext cx="1023582" cy="518377"/>
          </a:xfrm>
          <a:prstGeom prst="roundRect">
            <a:avLst/>
          </a:prstGeom>
          <a:solidFill>
            <a:schemeClr val="bg1">
              <a:lumMod val="50000"/>
              <a:alpha val="27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55AF2A0-C9EA-1D46-976A-C52DD04C5734}"/>
              </a:ext>
            </a:extLst>
          </p:cNvPr>
          <p:cNvSpPr/>
          <p:nvPr/>
        </p:nvSpPr>
        <p:spPr>
          <a:xfrm>
            <a:off x="3588960" y="3312792"/>
            <a:ext cx="1023582" cy="518377"/>
          </a:xfrm>
          <a:prstGeom prst="roundRect">
            <a:avLst/>
          </a:prstGeom>
          <a:solidFill>
            <a:srgbClr val="F29085">
              <a:alpha val="27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DEB45E-AB20-BF42-A102-D32486913E54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Binary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6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BB3FD22-3C1D-9A4B-982C-AF5AF5A84E9A}"/>
              </a:ext>
            </a:extLst>
          </p:cNvPr>
          <p:cNvSpPr/>
          <p:nvPr/>
        </p:nvSpPr>
        <p:spPr>
          <a:xfrm>
            <a:off x="4805442" y="1704114"/>
            <a:ext cx="2509758" cy="3706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DEB45E-AB20-BF42-A102-D32486913E54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F1631-0CA8-0E47-8A10-E92ECD1501B4}"/>
              </a:ext>
            </a:extLst>
          </p:cNvPr>
          <p:cNvSpPr txBox="1"/>
          <p:nvPr/>
        </p:nvSpPr>
        <p:spPr>
          <a:xfrm>
            <a:off x="3310622" y="1584439"/>
            <a:ext cx="5570756" cy="929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One- Hot Encoding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데이터가 어느 클래스에 속하는지 이진수로 매핑하는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10C0F-4FBC-7F40-B2E2-313A301EC0BB}"/>
              </a:ext>
            </a:extLst>
          </p:cNvPr>
          <p:cNvSpPr txBox="1"/>
          <p:nvPr/>
        </p:nvSpPr>
        <p:spPr>
          <a:xfrm>
            <a:off x="4098498" y="2858317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고양이        강아지          사람        앵무새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050C4-510C-EE40-9264-C24084B62AA2}"/>
              </a:ext>
            </a:extLst>
          </p:cNvPr>
          <p:cNvSpPr txBox="1"/>
          <p:nvPr/>
        </p:nvSpPr>
        <p:spPr>
          <a:xfrm>
            <a:off x="4333338" y="3344655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1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endParaRPr kumimoji="1" lang="ko-KR" altLang="en-US" dirty="0"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D762B35-C157-314E-88D9-77DE32F98C47}"/>
              </a:ext>
            </a:extLst>
          </p:cNvPr>
          <p:cNvCxnSpPr/>
          <p:nvPr/>
        </p:nvCxnSpPr>
        <p:spPr>
          <a:xfrm>
            <a:off x="3740344" y="3254189"/>
            <a:ext cx="4719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F8ACA-AD94-2F4A-9D8A-848A9A2C38F4}"/>
              </a:ext>
            </a:extLst>
          </p:cNvPr>
          <p:cNvSpPr txBox="1"/>
          <p:nvPr/>
        </p:nvSpPr>
        <p:spPr>
          <a:xfrm>
            <a:off x="4140901" y="395038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고양이        강아지          사람        앵무새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6CC02-4630-364F-ABAB-585B12192CE0}"/>
              </a:ext>
            </a:extLst>
          </p:cNvPr>
          <p:cNvSpPr txBox="1"/>
          <p:nvPr/>
        </p:nvSpPr>
        <p:spPr>
          <a:xfrm>
            <a:off x="4375741" y="4436723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1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endParaRPr kumimoji="1" lang="ko-KR" altLang="en-US" dirty="0"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8265F05-1EE8-5843-83A7-ED15716FA08B}"/>
              </a:ext>
            </a:extLst>
          </p:cNvPr>
          <p:cNvCxnSpPr/>
          <p:nvPr/>
        </p:nvCxnSpPr>
        <p:spPr>
          <a:xfrm>
            <a:off x="3782747" y="4346257"/>
            <a:ext cx="4719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57C94C-CE17-B849-9BF1-C3AABF714CD0}"/>
              </a:ext>
            </a:extLst>
          </p:cNvPr>
          <p:cNvSpPr txBox="1"/>
          <p:nvPr/>
        </p:nvSpPr>
        <p:spPr>
          <a:xfrm>
            <a:off x="4140901" y="5042100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고양이        강아지          사람        앵무새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08F71-3D70-B847-BC6C-20E30B7C5269}"/>
              </a:ext>
            </a:extLst>
          </p:cNvPr>
          <p:cNvSpPr txBox="1"/>
          <p:nvPr/>
        </p:nvSpPr>
        <p:spPr>
          <a:xfrm>
            <a:off x="4375741" y="5528438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1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              </a:t>
            </a:r>
            <a:r>
              <a:rPr kumimoji="1" lang="en-US" altLang="ko-KR" dirty="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0</a:t>
            </a:r>
            <a:endParaRPr kumimoji="1" lang="ko-KR" altLang="en-US" dirty="0"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2AD90C6-2E14-294B-B53D-39147E1A08B7}"/>
              </a:ext>
            </a:extLst>
          </p:cNvPr>
          <p:cNvCxnSpPr/>
          <p:nvPr/>
        </p:nvCxnSpPr>
        <p:spPr>
          <a:xfrm>
            <a:off x="3782747" y="5437972"/>
            <a:ext cx="4719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120C77-229A-B441-A0A6-83FACD10EFE2}"/>
              </a:ext>
            </a:extLst>
          </p:cNvPr>
          <p:cNvSpPr txBox="1"/>
          <p:nvPr/>
        </p:nvSpPr>
        <p:spPr>
          <a:xfrm>
            <a:off x="9441897" y="525330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[0,0,0,1]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?</a:t>
            </a:r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8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5A2CD-9D4F-3A46-BE74-6753881E1941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Hypothesis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D87CB77-5169-FE49-BA30-0B5F699E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82" y="2633664"/>
            <a:ext cx="4370872" cy="1007201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30D146-F7C1-7A4F-BC9C-526A7FCA6EC4}"/>
              </a:ext>
            </a:extLst>
          </p:cNvPr>
          <p:cNvSpPr/>
          <p:nvPr/>
        </p:nvSpPr>
        <p:spPr>
          <a:xfrm>
            <a:off x="4805442" y="1704114"/>
            <a:ext cx="2509758" cy="37064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916BB-2974-4D44-9188-176892332A80}"/>
              </a:ext>
            </a:extLst>
          </p:cNvPr>
          <p:cNvSpPr txBox="1"/>
          <p:nvPr/>
        </p:nvSpPr>
        <p:spPr>
          <a:xfrm>
            <a:off x="2979602" y="1578555"/>
            <a:ext cx="6232796" cy="929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 err="1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Softmax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Function</a:t>
            </a:r>
          </a:p>
          <a:p>
            <a:pPr algn="ctr">
              <a:lnSpc>
                <a:spcPct val="150000"/>
              </a:lnSpc>
            </a:pPr>
            <a:r>
              <a:rPr kumimoji="1"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차원의 벡터를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입력받아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클래스에 대한 확률을 추정하는 함수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565ED8-74F3-064D-8114-BC73FE17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02" y="3766424"/>
            <a:ext cx="8651137" cy="10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7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65D5D-46AE-B940-8E55-B27D10470BA0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98B8F75-158C-2C4E-81FC-9D2DD845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95" y="1861457"/>
            <a:ext cx="8243010" cy="41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65D5D-46AE-B940-8E55-B27D10470BA0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91CD5-2AB7-2B4E-B697-9E562D78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3" y="1907473"/>
            <a:ext cx="5354434" cy="330628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90E86BB-1EA4-A041-8F2D-AA08DCE6E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16" y="1879435"/>
            <a:ext cx="6095408" cy="1681182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07818B6-620A-7D49-8C58-7047BD26A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55" y="3531185"/>
            <a:ext cx="5011169" cy="29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78C3CE2-2439-7A4A-98BD-9995B356B49D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6F5DA1-BDDF-3E4A-B18E-41799D4C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26" y="1837181"/>
            <a:ext cx="8775148" cy="43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9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624EBF8-0EEF-7D46-806A-B9DAF679C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5"/>
          <a:stretch/>
        </p:blipFill>
        <p:spPr>
          <a:xfrm>
            <a:off x="1753567" y="1691407"/>
            <a:ext cx="8684865" cy="494042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30A5454-53CA-974B-9020-21C9EDB52EDD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12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5826-7F49-CA4A-830A-FE0E3CE53720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Multinomial 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5A9F984-AEBD-1445-A344-CEF66E59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7"/>
          <a:stretch/>
        </p:blipFill>
        <p:spPr>
          <a:xfrm>
            <a:off x="2173922" y="1677030"/>
            <a:ext cx="7844155" cy="48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6A781-C29B-C341-A205-492D84FC4550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E9C7741-DF2C-CC48-9DC8-E506A01E5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08756"/>
              </p:ext>
            </p:extLst>
          </p:nvPr>
        </p:nvGraphicFramePr>
        <p:xfrm>
          <a:off x="1595475" y="2300162"/>
          <a:ext cx="9001047" cy="2709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197">
                  <a:extLst>
                    <a:ext uri="{9D8B030D-6E8A-4147-A177-3AD203B41FA5}">
                      <a16:colId xmlns:a16="http://schemas.microsoft.com/office/drawing/2014/main" val="1216467639"/>
                    </a:ext>
                  </a:extLst>
                </a:gridCol>
                <a:gridCol w="2037865">
                  <a:extLst>
                    <a:ext uri="{9D8B030D-6E8A-4147-A177-3AD203B41FA5}">
                      <a16:colId xmlns:a16="http://schemas.microsoft.com/office/drawing/2014/main" val="3290581365"/>
                    </a:ext>
                  </a:extLst>
                </a:gridCol>
                <a:gridCol w="2466888">
                  <a:extLst>
                    <a:ext uri="{9D8B030D-6E8A-4147-A177-3AD203B41FA5}">
                      <a16:colId xmlns:a16="http://schemas.microsoft.com/office/drawing/2014/main" val="3584781070"/>
                    </a:ext>
                  </a:extLst>
                </a:gridCol>
                <a:gridCol w="2869097">
                  <a:extLst>
                    <a:ext uri="{9D8B030D-6E8A-4147-A177-3AD203B41FA5}">
                      <a16:colId xmlns:a16="http://schemas.microsoft.com/office/drawing/2014/main" val="1968411385"/>
                    </a:ext>
                  </a:extLst>
                </a:gridCol>
              </a:tblGrid>
              <a:tr h="63279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NanumSquareRoundOTF Bold" panose="020B0600000101010101" pitchFamily="34" charset="-127"/>
                          <a:ea typeface="NanumSquareRoundOTF Bold" panose="020B0600000101010101" pitchFamily="34" charset="-127"/>
                        </a:rPr>
                        <a:t>supervised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NanumSquareRoundOTF Bold" panose="020B0600000101010101" pitchFamily="34" charset="-127"/>
                        <a:ea typeface="NanumSquareRound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NanumSquareRoundOTF Bold" panose="020B0600000101010101" pitchFamily="34" charset="-127"/>
                          <a:ea typeface="NanumSquareRoundOTF Bold" panose="020B0600000101010101" pitchFamily="34" charset="-127"/>
                        </a:rPr>
                        <a:t>unsupervised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NanumSquareRoundOTF Bold" panose="020B0600000101010101" pitchFamily="34" charset="-127"/>
                        <a:ea typeface="NanumSquareRound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NanumSquareRoundOTF Bold" panose="020B0600000101010101" pitchFamily="34" charset="-127"/>
                          <a:ea typeface="NanumSquareRoundOTF Bold" panose="020B0600000101010101" pitchFamily="34" charset="-127"/>
                        </a:rPr>
                        <a:t>reinforcement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NanumSquareRoundOTF Bold" panose="020B0600000101010101" pitchFamily="34" charset="-127"/>
                        <a:ea typeface="NanumSquareRound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8324"/>
                  </a:ext>
                </a:extLst>
              </a:tr>
              <a:tr h="909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i="0" kern="1200" dirty="0">
                          <a:solidFill>
                            <a:schemeClr val="bg1"/>
                          </a:solidFill>
                          <a:latin typeface="NanumSquareRoundOTF Bold" panose="020B0600000101010101" pitchFamily="34" charset="-127"/>
                          <a:ea typeface="NanumSquareRoundOTF Bold" panose="020B0600000101010101" pitchFamily="34" charset="-127"/>
                          <a:cs typeface="+mn-cs"/>
                        </a:rPr>
                        <a:t>discrete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NanumSquareRoundOTF Bold" panose="020B0600000101010101" pitchFamily="34" charset="-127"/>
                        <a:ea typeface="NanumSquareRound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classification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clustering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Discrete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Action space agent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698273"/>
                  </a:ext>
                </a:extLst>
              </a:tr>
              <a:tr h="11669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i="0" kern="1200" dirty="0">
                          <a:solidFill>
                            <a:schemeClr val="bg1"/>
                          </a:solidFill>
                          <a:latin typeface="NanumSquareRoundOTF Bold" panose="020B0600000101010101" pitchFamily="34" charset="-127"/>
                          <a:ea typeface="NanumSquareRoundOTF Bold" panose="020B0600000101010101" pitchFamily="34" charset="-127"/>
                          <a:cs typeface="+mn-cs"/>
                        </a:rPr>
                        <a:t>continuous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NanumSquareRoundOTF Bold" panose="020B0600000101010101" pitchFamily="34" charset="-127"/>
                        <a:ea typeface="NanumSquareRound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regression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Dimensionality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reduction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Continuous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Action space agent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46023"/>
                  </a:ext>
                </a:extLst>
              </a:tr>
            </a:tbl>
          </a:graphicData>
        </a:graphic>
      </p:graphicFrame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1C80423-D7AA-D749-BD15-A95E8F3D19D1}"/>
              </a:ext>
            </a:extLst>
          </p:cNvPr>
          <p:cNvSpPr/>
          <p:nvPr/>
        </p:nvSpPr>
        <p:spPr>
          <a:xfrm>
            <a:off x="1595474" y="2300162"/>
            <a:ext cx="3676011" cy="1539436"/>
          </a:xfrm>
          <a:prstGeom prst="roundRect">
            <a:avLst/>
          </a:prstGeom>
          <a:noFill/>
          <a:ln w="57150">
            <a:solidFill>
              <a:srgbClr val="FF9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D0CAD-9241-C142-B21C-13729448F9EB}"/>
              </a:ext>
            </a:extLst>
          </p:cNvPr>
          <p:cNvSpPr txBox="1"/>
          <p:nvPr/>
        </p:nvSpPr>
        <p:spPr>
          <a:xfrm>
            <a:off x="1189848" y="1479176"/>
            <a:ext cx="981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데이터가 </a:t>
            </a:r>
            <a:r>
              <a:rPr kumimoji="1" lang="ko-KR" altLang="en-US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입력됐을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때 </a:t>
            </a:r>
            <a:r>
              <a:rPr kumimoji="1" lang="ko-KR" altLang="en-US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지도학습을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통해 미리 학습된 레이블 중 하나 또는 여러 개의 레이블로 예측하는 것</a:t>
            </a:r>
          </a:p>
        </p:txBody>
      </p:sp>
    </p:spTree>
    <p:extLst>
      <p:ext uri="{BB962C8B-B14F-4D97-AF65-F5344CB8AC3E}">
        <p14:creationId xmlns:p14="http://schemas.microsoft.com/office/powerpoint/2010/main" val="244888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A4E7-7CE9-984A-87DD-519EFC6D2202}"/>
              </a:ext>
            </a:extLst>
          </p:cNvPr>
          <p:cNvSpPr txBox="1">
            <a:spLocks/>
          </p:cNvSpPr>
          <p:nvPr/>
        </p:nvSpPr>
        <p:spPr>
          <a:xfrm>
            <a:off x="4569923" y="2968285"/>
            <a:ext cx="3052153" cy="92142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Thank you!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49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795D8-3A10-0A4C-8A82-0040FE9361F5}"/>
              </a:ext>
            </a:extLst>
          </p:cNvPr>
          <p:cNvSpPr txBox="1"/>
          <p:nvPr/>
        </p:nvSpPr>
        <p:spPr>
          <a:xfrm>
            <a:off x="3643245" y="2351782"/>
            <a:ext cx="490551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참 고 자 료</a:t>
            </a:r>
            <a:endParaRPr kumimoji="1" lang="en-US" altLang="ko-KR" sz="1600" b="1" dirty="0">
              <a:solidFill>
                <a:schemeClr val="bg1">
                  <a:lumMod val="50000"/>
                </a:schemeClr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나의 첫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머신러닝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딥러닝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위키북스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허민석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https://wikidocs.net/22881</a:t>
            </a:r>
          </a:p>
          <a:p>
            <a:pPr algn="ctr"/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</a:t>
            </a:r>
            <a:r>
              <a:rPr kumimoji="1" lang="en" altLang="ko-KR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www.youtube.com</a:t>
            </a:r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en" altLang="ko-KR" sz="1600" dirty="0" err="1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watch?v</a:t>
            </a:r>
            <a:r>
              <a:rPr kumimoji="1" lang="en" altLang="ko-KR" sz="1600" dirty="0">
                <a:solidFill>
                  <a:schemeClr val="bg1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=RvIf-POuZ4Y</a:t>
            </a:r>
          </a:p>
          <a:p>
            <a:pPr algn="ctr"/>
            <a:endParaRPr kumimoji="1" lang="en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5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6D7FE-4E84-D847-873E-662DB472C312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C1998-11BB-A347-A375-E598EE401C98}"/>
              </a:ext>
            </a:extLst>
          </p:cNvPr>
          <p:cNvSpPr txBox="1"/>
          <p:nvPr/>
        </p:nvSpPr>
        <p:spPr>
          <a:xfrm>
            <a:off x="2125508" y="1417157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Binary Classification  </a:t>
            </a:r>
            <a:endParaRPr kumimoji="1"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E4E69DC-025A-D74C-A34C-CD32893BFE8B}"/>
              </a:ext>
            </a:extLst>
          </p:cNvPr>
          <p:cNvSpPr/>
          <p:nvPr/>
        </p:nvSpPr>
        <p:spPr>
          <a:xfrm>
            <a:off x="1411942" y="1940394"/>
            <a:ext cx="4048664" cy="26138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E33FC99-5529-9A43-AD59-122BE2F7CB19}"/>
              </a:ext>
            </a:extLst>
          </p:cNvPr>
          <p:cNvCxnSpPr>
            <a:cxnSpLocks/>
          </p:cNvCxnSpPr>
          <p:nvPr/>
        </p:nvCxnSpPr>
        <p:spPr>
          <a:xfrm>
            <a:off x="5876365" y="1417157"/>
            <a:ext cx="0" cy="50317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C4BC05B-8E30-7042-8120-79E1086BED0C}"/>
              </a:ext>
            </a:extLst>
          </p:cNvPr>
          <p:cNvSpPr/>
          <p:nvPr/>
        </p:nvSpPr>
        <p:spPr>
          <a:xfrm>
            <a:off x="1992968" y="2667738"/>
            <a:ext cx="866305" cy="2484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40E8C-4881-0045-8863-329A4D0F44FA}"/>
              </a:ext>
            </a:extLst>
          </p:cNvPr>
          <p:cNvSpPr txBox="1"/>
          <p:nvPr/>
        </p:nvSpPr>
        <p:spPr>
          <a:xfrm>
            <a:off x="1870630" y="2153599"/>
            <a:ext cx="30444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둘 중 하나의 값으로 분류하는 경우</a:t>
            </a:r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4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 </a:t>
            </a:r>
            <a:r>
              <a:rPr kumimoji="1" lang="en-US" altLang="ko-KR" sz="14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Example</a:t>
            </a:r>
          </a:p>
          <a:p>
            <a:endParaRPr kumimoji="1" lang="en-US" altLang="ko-KR" sz="12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아니오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남자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여자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정상메일인가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스팸메일인가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합격인가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불합격인가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</a:p>
          <a:p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“</a:t>
            </a:r>
            <a:r>
              <a:rPr kumimoji="1" lang="ko-KR" altLang="en-US" sz="16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로지스틱</a:t>
            </a:r>
            <a:r>
              <a:rPr kumimoji="1" lang="ko-KR" altLang="en-US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회귀</a:t>
            </a:r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”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0BC492-393B-1D4C-9B6D-6DC81611CE92}"/>
              </a:ext>
            </a:extLst>
          </p:cNvPr>
          <p:cNvSpPr/>
          <p:nvPr/>
        </p:nvSpPr>
        <p:spPr>
          <a:xfrm>
            <a:off x="7421043" y="1417157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Multinomial </a:t>
            </a:r>
            <a:r>
              <a:rPr kumimoji="1" lang="en-US" altLang="ko-KR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Classfication</a:t>
            </a:r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70F63D-C072-1442-88DF-88E4DA67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08" y="4708160"/>
            <a:ext cx="2564742" cy="1844593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305DD69-A793-A94C-82C5-194C42A1F088}"/>
              </a:ext>
            </a:extLst>
          </p:cNvPr>
          <p:cNvSpPr/>
          <p:nvPr/>
        </p:nvSpPr>
        <p:spPr>
          <a:xfrm>
            <a:off x="7062481" y="1940393"/>
            <a:ext cx="3717566" cy="2313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47C2B08-5FB0-0040-B623-41C930FE1710}"/>
              </a:ext>
            </a:extLst>
          </p:cNvPr>
          <p:cNvSpPr/>
          <p:nvPr/>
        </p:nvSpPr>
        <p:spPr>
          <a:xfrm>
            <a:off x="7743712" y="2954334"/>
            <a:ext cx="866305" cy="2484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0D4E9-4582-AC4A-B4D5-8B00893A6721}"/>
              </a:ext>
            </a:extLst>
          </p:cNvPr>
          <p:cNvSpPr txBox="1"/>
          <p:nvPr/>
        </p:nvSpPr>
        <p:spPr>
          <a:xfrm>
            <a:off x="7651875" y="2193586"/>
            <a:ext cx="277832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두 개 이상의 클래스 중에서 </a:t>
            </a:r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하나의 값으로 분류하는 경우</a:t>
            </a:r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4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 </a:t>
            </a:r>
            <a:r>
              <a:rPr kumimoji="1" lang="en-US" altLang="ko-KR" sz="14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Example</a:t>
            </a:r>
          </a:p>
          <a:p>
            <a:endParaRPr kumimoji="1" lang="en-US" altLang="ko-KR" sz="12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어떤 사진이 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고양이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책상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</a:p>
          <a:p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어떤 책이 만화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과학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학습지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</a:p>
          <a:p>
            <a:endParaRPr kumimoji="1"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6" name="Picture 2" descr="page7image5753280">
            <a:extLst>
              <a:ext uri="{FF2B5EF4-FFF2-40B4-BE49-F238E27FC236}">
                <a16:creationId xmlns:a16="http://schemas.microsoft.com/office/drawing/2014/main" id="{36B3C830-D301-B944-9F39-D3442060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12" y="4708160"/>
            <a:ext cx="2472057" cy="184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C5EC4A9-4705-D745-9736-FFA2F3C2A326}"/>
              </a:ext>
            </a:extLst>
          </p:cNvPr>
          <p:cNvSpPr/>
          <p:nvPr/>
        </p:nvSpPr>
        <p:spPr>
          <a:xfrm>
            <a:off x="7135884" y="6079484"/>
            <a:ext cx="866305" cy="2484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1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E4463-6AFB-FD4B-8C99-2A1FE21854F6}"/>
              </a:ext>
            </a:extLst>
          </p:cNvPr>
          <p:cNvSpPr txBox="1"/>
          <p:nvPr/>
        </p:nvSpPr>
        <p:spPr>
          <a:xfrm>
            <a:off x="2930710" y="1791822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입력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X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대해 결과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Y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0~1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 값을 출력한다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값이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가까우면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 판단하고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값이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가까우면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 판단한다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F65B853-9B49-E044-9A16-3869D062CBDF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Logistic Regression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EFBC68-1F68-5C4E-A181-C4D26A18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55" y="2702847"/>
            <a:ext cx="7497888" cy="19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5C424-A586-6141-BE8B-1982B4402A1C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Binary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Classification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E59CA-4A0A-0F4D-91EF-004D2E653D92}"/>
              </a:ext>
            </a:extLst>
          </p:cNvPr>
          <p:cNvSpPr txBox="1"/>
          <p:nvPr/>
        </p:nvSpPr>
        <p:spPr>
          <a:xfrm>
            <a:off x="828496" y="246655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Score 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84DDB-2FC9-CA47-B2B3-FC7B84AC3A52}"/>
              </a:ext>
            </a:extLst>
          </p:cNvPr>
          <p:cNvSpPr txBox="1"/>
          <p:nvPr/>
        </p:nvSpPr>
        <p:spPr>
          <a:xfrm>
            <a:off x="2252484" y="246625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result (Y)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16B3F-ABAA-574B-A9C3-F629C5EC9D07}"/>
              </a:ext>
            </a:extLst>
          </p:cNvPr>
          <p:cNvSpPr txBox="1"/>
          <p:nvPr/>
        </p:nvSpPr>
        <p:spPr>
          <a:xfrm>
            <a:off x="1169904" y="3052347"/>
            <a:ext cx="431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45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50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55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60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65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6C002-5951-C944-8454-17B302E8A61F}"/>
              </a:ext>
            </a:extLst>
          </p:cNvPr>
          <p:cNvSpPr txBox="1"/>
          <p:nvPr/>
        </p:nvSpPr>
        <p:spPr>
          <a:xfrm>
            <a:off x="2318266" y="3052347"/>
            <a:ext cx="742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불합격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불합격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불합격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합격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A7AC221-CE14-3945-8B5E-299156B1A5F0}"/>
              </a:ext>
            </a:extLst>
          </p:cNvPr>
          <p:cNvCxnSpPr>
            <a:cxnSpLocks/>
          </p:cNvCxnSpPr>
          <p:nvPr/>
        </p:nvCxnSpPr>
        <p:spPr>
          <a:xfrm>
            <a:off x="595133" y="2933763"/>
            <a:ext cx="276478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27FEEA5-4ED5-5143-882E-712778485B6D}"/>
              </a:ext>
            </a:extLst>
          </p:cNvPr>
          <p:cNvCxnSpPr>
            <a:cxnSpLocks/>
          </p:cNvCxnSpPr>
          <p:nvPr/>
        </p:nvCxnSpPr>
        <p:spPr>
          <a:xfrm>
            <a:off x="2019121" y="2352256"/>
            <a:ext cx="0" cy="248298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737B178-58B8-4440-9FD3-C03BD1EA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7" y="2343150"/>
            <a:ext cx="4238684" cy="26717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CC8EE5-BA75-D348-8FC4-2323A071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794" y="2466259"/>
            <a:ext cx="4216020" cy="2548645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60EF54B-BB3C-344D-B913-2DC493CB1F5A}"/>
              </a:ext>
            </a:extLst>
          </p:cNvPr>
          <p:cNvCxnSpPr>
            <a:cxnSpLocks/>
          </p:cNvCxnSpPr>
          <p:nvPr/>
        </p:nvCxnSpPr>
        <p:spPr>
          <a:xfrm flipV="1">
            <a:off x="8225466" y="2404704"/>
            <a:ext cx="2975934" cy="2610200"/>
          </a:xfrm>
          <a:prstGeom prst="line">
            <a:avLst/>
          </a:prstGeom>
          <a:ln w="76200">
            <a:solidFill>
              <a:srgbClr val="F2908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A02DBE2-3944-CE4F-A94C-18D15985B66D}"/>
              </a:ext>
            </a:extLst>
          </p:cNvPr>
          <p:cNvCxnSpPr>
            <a:cxnSpLocks/>
          </p:cNvCxnSpPr>
          <p:nvPr/>
        </p:nvCxnSpPr>
        <p:spPr>
          <a:xfrm flipH="1" flipV="1">
            <a:off x="8086726" y="2466261"/>
            <a:ext cx="3114674" cy="2548643"/>
          </a:xfrm>
          <a:prstGeom prst="line">
            <a:avLst/>
          </a:prstGeom>
          <a:ln w="76200">
            <a:solidFill>
              <a:srgbClr val="F2908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2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745EE-5F74-5B4D-B9C0-FEE971A8DAED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Hypothesis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A53193-BE0F-1F45-A40E-267D8C27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75" y="1850672"/>
            <a:ext cx="6885388" cy="9355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76BEF70-645D-6B49-9EC2-E0981EB5D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166703"/>
            <a:ext cx="4743364" cy="2874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F54BAB-94C8-DC46-B10B-1A064876C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2927686"/>
            <a:ext cx="4724400" cy="33528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2FCFB2-F89B-FF4C-A14F-5C7F23A0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187" y="3291825"/>
            <a:ext cx="2191418" cy="659073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58D398-0B38-B147-BFC0-9C2FBF15AE63}"/>
              </a:ext>
            </a:extLst>
          </p:cNvPr>
          <p:cNvSpPr/>
          <p:nvPr/>
        </p:nvSpPr>
        <p:spPr>
          <a:xfrm>
            <a:off x="4874784" y="1315214"/>
            <a:ext cx="2509758" cy="397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B1601-D0BE-7E48-9EDD-5A06D82CF1C4}"/>
              </a:ext>
            </a:extLst>
          </p:cNvPr>
          <p:cNvSpPr txBox="1"/>
          <p:nvPr/>
        </p:nvSpPr>
        <p:spPr>
          <a:xfrm>
            <a:off x="5030644" y="131521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Sigmoid  Function</a:t>
            </a:r>
            <a:endParaRPr kumimoji="1" lang="ko-KR" altLang="en-US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99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3D11F1A-D122-D842-BA44-89C1F126C384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Sigmoid Function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6829C-C775-E842-A466-CF7070BF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4" y="1902500"/>
            <a:ext cx="4724400" cy="33528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25F9204-0083-5F4F-9B2D-43A4C90EF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9" y="2067390"/>
            <a:ext cx="5787478" cy="30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427D8E9C-FD74-2D45-997D-ED70B2BA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1"/>
          <a:stretch/>
        </p:blipFill>
        <p:spPr>
          <a:xfrm>
            <a:off x="676410" y="2083634"/>
            <a:ext cx="5259696" cy="3072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0EC40B-8BEE-C443-9E72-73657850C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920" y="1902500"/>
            <a:ext cx="4724400" cy="33528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13E1937-0770-2D42-9AE8-48463A8D28E1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Sigmoid Function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9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BAF53AA-4895-9446-93AC-D00DD0F3FE0A}"/>
              </a:ext>
            </a:extLst>
          </p:cNvPr>
          <p:cNvSpPr/>
          <p:nvPr/>
        </p:nvSpPr>
        <p:spPr>
          <a:xfrm>
            <a:off x="575097" y="2817275"/>
            <a:ext cx="7699474" cy="934566"/>
          </a:xfrm>
          <a:prstGeom prst="roundRect">
            <a:avLst/>
          </a:prstGeom>
          <a:solidFill>
            <a:schemeClr val="bg1">
              <a:lumMod val="65000"/>
              <a:alpha val="82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FA41FC9-C380-9549-90B3-0E197D85655C}"/>
              </a:ext>
            </a:extLst>
          </p:cNvPr>
          <p:cNvSpPr/>
          <p:nvPr/>
        </p:nvSpPr>
        <p:spPr>
          <a:xfrm>
            <a:off x="690110" y="2620127"/>
            <a:ext cx="2093627" cy="412187"/>
          </a:xfrm>
          <a:prstGeom prst="roundRect">
            <a:avLst/>
          </a:prstGeom>
          <a:solidFill>
            <a:srgbClr val="F29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958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C177CA8-F1EE-8F41-B783-36800F593CD0}"/>
              </a:ext>
            </a:extLst>
          </p:cNvPr>
          <p:cNvSpPr/>
          <p:nvPr/>
        </p:nvSpPr>
        <p:spPr>
          <a:xfrm>
            <a:off x="575096" y="4162315"/>
            <a:ext cx="7699475" cy="914905"/>
          </a:xfrm>
          <a:prstGeom prst="roundRect">
            <a:avLst/>
          </a:prstGeom>
          <a:solidFill>
            <a:schemeClr val="bg1">
              <a:lumMod val="65000"/>
              <a:alpha val="82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CC4911D-3BAB-7045-9691-74FEFFE74E45}"/>
              </a:ext>
            </a:extLst>
          </p:cNvPr>
          <p:cNvSpPr/>
          <p:nvPr/>
        </p:nvSpPr>
        <p:spPr>
          <a:xfrm>
            <a:off x="690110" y="3929192"/>
            <a:ext cx="2258804" cy="412187"/>
          </a:xfrm>
          <a:prstGeom prst="roundRect">
            <a:avLst/>
          </a:prstGeom>
          <a:solidFill>
            <a:srgbClr val="F29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958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7028F8-E4A6-FD40-98CE-FF04AB6EDB69}"/>
              </a:ext>
            </a:extLst>
          </p:cNvPr>
          <p:cNvSpPr txBox="1">
            <a:spLocks/>
          </p:cNvSpPr>
          <p:nvPr/>
        </p:nvSpPr>
        <p:spPr>
          <a:xfrm>
            <a:off x="385313" y="461766"/>
            <a:ext cx="4048664" cy="1065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Cost</a:t>
            </a:r>
          </a:p>
          <a:p>
            <a:r>
              <a:rPr kumimoji="1" lang="en-US" altLang="ko-KR" sz="4000" b="1" dirty="0">
                <a:solidFill>
                  <a:srgbClr val="F29085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Function</a:t>
            </a:r>
            <a:endParaRPr kumimoji="1" lang="ko-KR" altLang="en-US" sz="4000" b="1" dirty="0">
              <a:solidFill>
                <a:srgbClr val="F29085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81481-29C4-DF43-921B-4EF8BA30EFAD}"/>
              </a:ext>
            </a:extLst>
          </p:cNvPr>
          <p:cNvSpPr txBox="1"/>
          <p:nvPr/>
        </p:nvSpPr>
        <p:spPr>
          <a:xfrm>
            <a:off x="3006051" y="1736802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학습 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가지고 있는 데이터를 통해 최적의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</a:t>
            </a:r>
            <a:r>
              <a:rPr kumimoji="1"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찾아내는 과정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89078B-98DF-8647-91C3-91DBD5133D97}"/>
              </a:ext>
            </a:extLst>
          </p:cNvPr>
          <p:cNvSpPr/>
          <p:nvPr/>
        </p:nvSpPr>
        <p:spPr>
          <a:xfrm>
            <a:off x="702014" y="2621540"/>
            <a:ext cx="100084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Linear regression </a:t>
            </a:r>
          </a:p>
          <a:p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랜덤한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최초 부여한 후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경사하강법으로 평균제곱오차가 가장 작은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찾는다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Logistic regression </a:t>
            </a:r>
          </a:p>
          <a:p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경사하강법으로 최적의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찾아내지만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비용함수는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크로스 엔트로피를 사용한다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C9191C-78F3-2942-BE20-4A0CEDBA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26" y="2544341"/>
            <a:ext cx="2927515" cy="28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2223</Words>
  <Application>Microsoft Macintosh PowerPoint</Application>
  <PresentationFormat>와이드스크린</PresentationFormat>
  <Paragraphs>218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NanumSquareRoundOTF Bold</vt:lpstr>
      <vt:lpstr>NanumSquareRoundOTF ExtraBold</vt:lpstr>
      <vt:lpstr>NanumSquareRoundOTF Light</vt:lpstr>
      <vt:lpstr>NanumSquareRoundOTF Regular</vt:lpstr>
      <vt:lpstr>Arial</vt:lpstr>
      <vt:lpstr>Office 테마</vt:lpstr>
      <vt:lpstr>Classification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younkyung821@gmail.com</dc:creator>
  <cp:lastModifiedBy>younkyung821@gmail.com</cp:lastModifiedBy>
  <cp:revision>106</cp:revision>
  <dcterms:created xsi:type="dcterms:W3CDTF">2021-07-16T03:58:01Z</dcterms:created>
  <dcterms:modified xsi:type="dcterms:W3CDTF">2021-07-20T11:34:51Z</dcterms:modified>
</cp:coreProperties>
</file>